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6" r:id="rId3"/>
    <p:sldId id="276" r:id="rId4"/>
    <p:sldId id="283" r:id="rId5"/>
    <p:sldId id="264" r:id="rId6"/>
    <p:sldId id="280" r:id="rId7"/>
    <p:sldId id="260" r:id="rId8"/>
    <p:sldId id="258" r:id="rId9"/>
    <p:sldId id="265" r:id="rId10"/>
    <p:sldId id="259" r:id="rId11"/>
    <p:sldId id="275" r:id="rId12"/>
    <p:sldId id="286" r:id="rId13"/>
    <p:sldId id="285" r:id="rId14"/>
    <p:sldId id="287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53" autoAdjust="0"/>
    <p:restoredTop sz="89231" autoAdjust="0"/>
  </p:normalViewPr>
  <p:slideViewPr>
    <p:cSldViewPr snapToGrid="0">
      <p:cViewPr>
        <p:scale>
          <a:sx n="60" d="100"/>
          <a:sy n="60" d="100"/>
        </p:scale>
        <p:origin x="1028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12CC2-CE78-4C1D-9D68-9D872327C450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66A4F-0B4B-45FB-86FD-B6B0291354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212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6A4F-0B4B-45FB-86FD-B6B0291354C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4912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noProof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66A4F-0B4B-45FB-86FD-B6B0291354C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63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41028" y="6356351"/>
            <a:ext cx="2057400" cy="365125"/>
          </a:xfrm>
        </p:spPr>
        <p:txBody>
          <a:bodyPr/>
          <a:lstStyle/>
          <a:p>
            <a:fld id="{8DB1D1B7-8E20-4F1F-93F4-7A0E06B2684D}" type="datetimeFigureOut">
              <a:rPr lang="fr-FR" smtClean="0"/>
              <a:t>14/03/2018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57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D1B7-8E20-4F1F-93F4-7A0E06B2684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E22A-CD8D-430A-89E6-A60B628FE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09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D1B7-8E20-4F1F-93F4-7A0E06B2684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E22A-CD8D-430A-89E6-A60B628FE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16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DCCD-8CE3-4301-B65C-AECF03112264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A2B3-F671-448E-99B6-60D421F8C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359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DCCD-8CE3-4301-B65C-AECF03112264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A2B3-F671-448E-99B6-60D421F8C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053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DCCD-8CE3-4301-B65C-AECF03112264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A2B3-F671-448E-99B6-60D421F8C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056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DCCD-8CE3-4301-B65C-AECF03112264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A2B3-F671-448E-99B6-60D421F8C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032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DCCD-8CE3-4301-B65C-AECF03112264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A2B3-F671-448E-99B6-60D421F8C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34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DCCD-8CE3-4301-B65C-AECF03112264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A2B3-F671-448E-99B6-60D421F8C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882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DCCD-8CE3-4301-B65C-AECF03112264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A2B3-F671-448E-99B6-60D421F8C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432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DCCD-8CE3-4301-B65C-AECF03112264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A2B3-F671-448E-99B6-60D421F8C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0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D1B7-8E20-4F1F-93F4-7A0E06B2684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E22A-CD8D-430A-89E6-A60B628FE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124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DCCD-8CE3-4301-B65C-AECF03112264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A2B3-F671-448E-99B6-60D421F8C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04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DCCD-8CE3-4301-B65C-AECF03112264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A2B3-F671-448E-99B6-60D421F8C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83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0DCCD-8CE3-4301-B65C-AECF03112264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A2B3-F671-448E-99B6-60D421F8C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0594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D1B7-8E20-4F1F-93F4-7A0E06B2684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E22A-CD8D-430A-89E6-A60B628FE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23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D1B7-8E20-4F1F-93F4-7A0E06B2684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E22A-CD8D-430A-89E6-A60B628FE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33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D1B7-8E20-4F1F-93F4-7A0E06B2684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E22A-CD8D-430A-89E6-A60B628FE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685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D1B7-8E20-4F1F-93F4-7A0E06B2684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E22A-CD8D-430A-89E6-A60B628FE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821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D1B7-8E20-4F1F-93F4-7A0E06B2684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E22A-CD8D-430A-89E6-A60B628FE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8741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D1B7-8E20-4F1F-93F4-7A0E06B2684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E22A-CD8D-430A-89E6-A60B628FE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4531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1D1B7-8E20-4F1F-93F4-7A0E06B2684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1E22A-CD8D-430A-89E6-A60B628FE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30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1D1B7-8E20-4F1F-93F4-7A0E06B2684D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1E22A-CD8D-430A-89E6-A60B628FE6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113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0DCCD-8CE3-4301-B65C-AECF03112264}" type="datetimeFigureOut">
              <a:rPr lang="fr-FR" smtClean="0"/>
              <a:t>14/03/2018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7A2B3-F671-448E-99B6-60D421F8C4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878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71.jpeg"/><Relationship Id="rId7" Type="http://schemas.microsoft.com/office/2007/relationships/hdphoto" Target="../media/hdphoto4.wdp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14.jpeg"/><Relationship Id="rId4" Type="http://schemas.openxmlformats.org/officeDocument/2006/relationships/image" Target="../media/image72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microsoft.com/office/2007/relationships/hdphoto" Target="../media/hdphoto7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9.wdp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microsoft.com/office/2007/relationships/hdphoto" Target="../media/hdphoto8.wdp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7.pn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5.jpeg"/><Relationship Id="rId5" Type="http://schemas.openxmlformats.org/officeDocument/2006/relationships/image" Target="../media/image20.jpg"/><Relationship Id="rId10" Type="http://schemas.microsoft.com/office/2007/relationships/hdphoto" Target="../media/hdphoto1.wdp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11" Type="http://schemas.openxmlformats.org/officeDocument/2006/relationships/image" Target="../media/image37.jp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6.gif"/><Relationship Id="rId4" Type="http://schemas.openxmlformats.org/officeDocument/2006/relationships/image" Target="../media/image30.jpeg"/><Relationship Id="rId9" Type="http://schemas.openxmlformats.org/officeDocument/2006/relationships/image" Target="../media/image35.jpg"/><Relationship Id="rId1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53.png"/><Relationship Id="rId18" Type="http://schemas.openxmlformats.org/officeDocument/2006/relationships/image" Target="../media/image57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2.png"/><Relationship Id="rId17" Type="http://schemas.microsoft.com/office/2007/relationships/hdphoto" Target="../media/hdphoto4.wdp"/><Relationship Id="rId2" Type="http://schemas.openxmlformats.org/officeDocument/2006/relationships/image" Target="../media/image43.png"/><Relationship Id="rId16" Type="http://schemas.openxmlformats.org/officeDocument/2006/relationships/image" Target="../media/image56.png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1.png"/><Relationship Id="rId5" Type="http://schemas.openxmlformats.org/officeDocument/2006/relationships/image" Target="../media/image46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19" Type="http://schemas.openxmlformats.org/officeDocument/2006/relationships/image" Target="../media/image58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5.png"/><Relationship Id="rId7" Type="http://schemas.microsoft.com/office/2007/relationships/hdphoto" Target="../media/hdphoto6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:\P----Pro Ugo\16-17 RECNOREC\Communication, marketing opérationnel\Images com\Photo échantillons avec logo et mail\Diapositive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672" y="4385724"/>
            <a:ext cx="2580465" cy="1780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D:\P----Pro Ugo\16-17 RECNOREC\Photos\Process\img_003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389" y="4400469"/>
            <a:ext cx="2560061" cy="1765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 descr="D:\P----Pro Ugo\16-17 RECNOREC\Photos\Déchets\DIB Wissous non trié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0131" y="4016197"/>
            <a:ext cx="2373814" cy="19362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633" y="2904391"/>
            <a:ext cx="9144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7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7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7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7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7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7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7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7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747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4700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Concert One"/>
                <a:ea typeface="MS Mincho"/>
                <a:cs typeface="Calibri" panose="020F0502020204030204" pitchFamily="34" charset="0"/>
              </a:rPr>
              <a:t>RECNOREC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4700" algn="l"/>
              </a:tabLst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5CB13E"/>
                </a:solidFill>
                <a:effectLst/>
                <a:latin typeface="Concert One"/>
                <a:ea typeface="MS Mincho"/>
                <a:cs typeface="Calibri" panose="020F0502020204030204" pitchFamily="34" charset="0"/>
              </a:rPr>
              <a:t>Recycle non recyclable waste</a:t>
            </a:r>
            <a:b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5CB13E"/>
                </a:solidFill>
                <a:effectLst/>
                <a:latin typeface="Concert One"/>
                <a:ea typeface="MS Mincho"/>
                <a:cs typeface="Calibri" panose="020F0502020204030204" pitchFamily="34" charset="0"/>
              </a:rPr>
            </a:b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rgbClr val="5CB13E"/>
                </a:solidFill>
                <a:effectLst/>
                <a:latin typeface="Concert One"/>
                <a:ea typeface="MS Mincho"/>
                <a:cs typeface="Calibri" panose="020F0502020204030204" pitchFamily="34" charset="0"/>
              </a:rPr>
              <a:t>            from France, Europe and International…</a:t>
            </a:r>
            <a:endParaRPr kumimoji="0" 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74700" algn="l"/>
              </a:tabLst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pic>
        <p:nvPicPr>
          <p:cNvPr id="10" name="Image 9" descr="Sans%20titr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31"/>
            <a:ext cx="9144000" cy="2701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2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219933" y="2859876"/>
            <a:ext cx="89538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3000€                  2 palets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imported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material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for test          s</a:t>
            </a:r>
          </a:p>
          <a:p>
            <a:pPr algn="ctr"/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10 000 €                40% pilot machines</a:t>
            </a:r>
          </a:p>
          <a:p>
            <a:pPr algn="ctr"/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25 000 €               100% pilot machines</a:t>
            </a:r>
          </a:p>
          <a:p>
            <a:pPr algn="ctr"/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40 000 €                100% pilot machines</a:t>
            </a:r>
            <a:b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+ workshop arrangement 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+ 6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months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operating to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produce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our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samples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19934" y="448796"/>
            <a:ext cx="8924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TOMORROW </a:t>
            </a:r>
            <a:r>
              <a:rPr lang="fr-FR" sz="2800" b="1" dirty="0" err="1" smtClean="0">
                <a:solidFill>
                  <a:schemeClr val="accent5">
                    <a:lumMod val="75000"/>
                  </a:schemeClr>
                </a:solidFill>
              </a:rPr>
              <a:t>with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 GSVC2018…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90115" y="1074771"/>
            <a:ext cx="895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How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will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RECNOREC use the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grant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in 2018 ?</a:t>
            </a:r>
            <a:endParaRPr lang="fr-FR" sz="20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20172" y="6021481"/>
            <a:ext cx="6436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9900"/>
                </a:solidFill>
              </a:rPr>
              <a:t>Help us </a:t>
            </a:r>
            <a:r>
              <a:rPr lang="fr-FR" sz="2400" b="1" dirty="0" err="1" smtClean="0">
                <a:solidFill>
                  <a:srgbClr val="009900"/>
                </a:solidFill>
              </a:rPr>
              <a:t>build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err="1" smtClean="0">
                <a:solidFill>
                  <a:srgbClr val="009900"/>
                </a:solidFill>
              </a:rPr>
              <a:t>next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err="1" smtClean="0">
                <a:solidFill>
                  <a:srgbClr val="009900"/>
                </a:solidFill>
              </a:rPr>
              <a:t>year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err="1" smtClean="0">
                <a:solidFill>
                  <a:srgbClr val="009900"/>
                </a:solidFill>
              </a:rPr>
              <a:t>our</a:t>
            </a:r>
            <a:r>
              <a:rPr lang="fr-FR" sz="2400" b="1" dirty="0" smtClean="0">
                <a:solidFill>
                  <a:srgbClr val="009900"/>
                </a:solidFill>
              </a:rPr>
              <a:t> mini-plant</a:t>
            </a:r>
          </a:p>
          <a:p>
            <a:pPr algn="ctr"/>
            <a:r>
              <a:rPr lang="fr-FR" sz="2400" b="1" dirty="0" smtClean="0">
                <a:solidFill>
                  <a:srgbClr val="009900"/>
                </a:solidFill>
              </a:rPr>
              <a:t> to </a:t>
            </a:r>
            <a:r>
              <a:rPr lang="fr-FR" sz="2400" b="1" dirty="0" err="1" smtClean="0">
                <a:solidFill>
                  <a:srgbClr val="009900"/>
                </a:solidFill>
              </a:rPr>
              <a:t>transform</a:t>
            </a:r>
            <a:r>
              <a:rPr lang="fr-FR" sz="2400" b="1" dirty="0" smtClean="0">
                <a:solidFill>
                  <a:srgbClr val="009900"/>
                </a:solidFill>
              </a:rPr>
              <a:t> 500 first Tons…</a:t>
            </a:r>
            <a:endParaRPr lang="fr-FR" dirty="0" smtClean="0">
              <a:solidFill>
                <a:srgbClr val="00990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9756" r="-1491" b="10713"/>
          <a:stretch/>
        </p:blipFill>
        <p:spPr>
          <a:xfrm>
            <a:off x="6909266" y="2627396"/>
            <a:ext cx="2235017" cy="1777528"/>
          </a:xfrm>
          <a:prstGeom prst="hexagon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16074" y="5269113"/>
            <a:ext cx="1123795" cy="842845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0"/>
          <a:stretch/>
        </p:blipFill>
        <p:spPr>
          <a:xfrm>
            <a:off x="7057578" y="4306090"/>
            <a:ext cx="1240788" cy="114214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0" r="8988"/>
          <a:stretch/>
        </p:blipFill>
        <p:spPr>
          <a:xfrm>
            <a:off x="8195209" y="4976798"/>
            <a:ext cx="650026" cy="1275635"/>
          </a:xfrm>
          <a:prstGeom prst="rect">
            <a:avLst/>
          </a:prstGeom>
        </p:spPr>
      </p:pic>
      <p:sp>
        <p:nvSpPr>
          <p:cNvPr id="24" name="Forme libre 23"/>
          <p:cNvSpPr/>
          <p:nvPr/>
        </p:nvSpPr>
        <p:spPr>
          <a:xfrm>
            <a:off x="633743" y="1944498"/>
            <a:ext cx="8354099" cy="2953427"/>
          </a:xfrm>
          <a:custGeom>
            <a:avLst/>
            <a:gdLst>
              <a:gd name="connsiteX0" fmla="*/ 0 w 7632071"/>
              <a:gd name="connsiteY0" fmla="*/ 2039649 h 2275039"/>
              <a:gd name="connsiteX1" fmla="*/ 697116 w 7632071"/>
              <a:gd name="connsiteY1" fmla="*/ 799324 h 2275039"/>
              <a:gd name="connsiteX2" fmla="*/ 2453489 w 7632071"/>
              <a:gd name="connsiteY2" fmla="*/ 56940 h 2275039"/>
              <a:gd name="connsiteX3" fmla="*/ 4572000 w 7632071"/>
              <a:gd name="connsiteY3" fmla="*/ 138421 h 2275039"/>
              <a:gd name="connsiteX4" fmla="*/ 6246891 w 7632071"/>
              <a:gd name="connsiteY4" fmla="*/ 835538 h 2275039"/>
              <a:gd name="connsiteX5" fmla="*/ 7632071 w 7632071"/>
              <a:gd name="connsiteY5" fmla="*/ 2275039 h 2275039"/>
              <a:gd name="connsiteX6" fmla="*/ 7632071 w 7632071"/>
              <a:gd name="connsiteY6" fmla="*/ 2275039 h 2275039"/>
              <a:gd name="connsiteX0" fmla="*/ 0 w 7694274"/>
              <a:gd name="connsiteY0" fmla="*/ 2039649 h 3063045"/>
              <a:gd name="connsiteX1" fmla="*/ 697116 w 7694274"/>
              <a:gd name="connsiteY1" fmla="*/ 799324 h 3063045"/>
              <a:gd name="connsiteX2" fmla="*/ 2453489 w 7694274"/>
              <a:gd name="connsiteY2" fmla="*/ 56940 h 3063045"/>
              <a:gd name="connsiteX3" fmla="*/ 4572000 w 7694274"/>
              <a:gd name="connsiteY3" fmla="*/ 138421 h 3063045"/>
              <a:gd name="connsiteX4" fmla="*/ 6246891 w 7694274"/>
              <a:gd name="connsiteY4" fmla="*/ 835538 h 3063045"/>
              <a:gd name="connsiteX5" fmla="*/ 7632071 w 7694274"/>
              <a:gd name="connsiteY5" fmla="*/ 2275039 h 3063045"/>
              <a:gd name="connsiteX6" fmla="*/ 7432658 w 7694274"/>
              <a:gd name="connsiteY6" fmla="*/ 3063045 h 3063045"/>
              <a:gd name="connsiteX0" fmla="*/ 0 w 7681564"/>
              <a:gd name="connsiteY0" fmla="*/ 2028119 h 3051515"/>
              <a:gd name="connsiteX1" fmla="*/ 697116 w 7681564"/>
              <a:gd name="connsiteY1" fmla="*/ 787794 h 3051515"/>
              <a:gd name="connsiteX2" fmla="*/ 2453489 w 7681564"/>
              <a:gd name="connsiteY2" fmla="*/ 45410 h 3051515"/>
              <a:gd name="connsiteX3" fmla="*/ 4572000 w 7681564"/>
              <a:gd name="connsiteY3" fmla="*/ 126891 h 3051515"/>
              <a:gd name="connsiteX4" fmla="*/ 6437240 w 7681564"/>
              <a:gd name="connsiteY4" fmla="*/ 503309 h 3051515"/>
              <a:gd name="connsiteX5" fmla="*/ 7632071 w 7681564"/>
              <a:gd name="connsiteY5" fmla="*/ 2263509 h 3051515"/>
              <a:gd name="connsiteX6" fmla="*/ 7432658 w 7681564"/>
              <a:gd name="connsiteY6" fmla="*/ 3051515 h 3051515"/>
              <a:gd name="connsiteX0" fmla="*/ 0 w 7681564"/>
              <a:gd name="connsiteY0" fmla="*/ 1991813 h 3015209"/>
              <a:gd name="connsiteX1" fmla="*/ 697116 w 7681564"/>
              <a:gd name="connsiteY1" fmla="*/ 751488 h 3015209"/>
              <a:gd name="connsiteX2" fmla="*/ 2453489 w 7681564"/>
              <a:gd name="connsiteY2" fmla="*/ 9104 h 3015209"/>
              <a:gd name="connsiteX3" fmla="*/ 6437240 w 7681564"/>
              <a:gd name="connsiteY3" fmla="*/ 467003 h 3015209"/>
              <a:gd name="connsiteX4" fmla="*/ 7632071 w 7681564"/>
              <a:gd name="connsiteY4" fmla="*/ 2227203 h 3015209"/>
              <a:gd name="connsiteX5" fmla="*/ 7432658 w 7681564"/>
              <a:gd name="connsiteY5" fmla="*/ 3015209 h 3015209"/>
              <a:gd name="connsiteX0" fmla="*/ 0 w 7683359"/>
              <a:gd name="connsiteY0" fmla="*/ 1984132 h 3007528"/>
              <a:gd name="connsiteX1" fmla="*/ 697116 w 7683359"/>
              <a:gd name="connsiteY1" fmla="*/ 743807 h 3007528"/>
              <a:gd name="connsiteX2" fmla="*/ 2453489 w 7683359"/>
              <a:gd name="connsiteY2" fmla="*/ 1423 h 3007528"/>
              <a:gd name="connsiteX3" fmla="*/ 6410048 w 7683359"/>
              <a:gd name="connsiteY3" fmla="*/ 605928 h 3007528"/>
              <a:gd name="connsiteX4" fmla="*/ 7632071 w 7683359"/>
              <a:gd name="connsiteY4" fmla="*/ 2219522 h 3007528"/>
              <a:gd name="connsiteX5" fmla="*/ 7432658 w 7683359"/>
              <a:gd name="connsiteY5" fmla="*/ 3007528 h 3007528"/>
              <a:gd name="connsiteX0" fmla="*/ 0 w 7765112"/>
              <a:gd name="connsiteY0" fmla="*/ 1983837 h 3007233"/>
              <a:gd name="connsiteX1" fmla="*/ 697116 w 7765112"/>
              <a:gd name="connsiteY1" fmla="*/ 743512 h 3007233"/>
              <a:gd name="connsiteX2" fmla="*/ 2453489 w 7765112"/>
              <a:gd name="connsiteY2" fmla="*/ 1128 h 3007233"/>
              <a:gd name="connsiteX3" fmla="*/ 6410048 w 7765112"/>
              <a:gd name="connsiteY3" fmla="*/ 605633 h 3007233"/>
              <a:gd name="connsiteX4" fmla="*/ 7722713 w 7765112"/>
              <a:gd name="connsiteY4" fmla="*/ 1770247 h 3007233"/>
              <a:gd name="connsiteX5" fmla="*/ 7432658 w 7765112"/>
              <a:gd name="connsiteY5" fmla="*/ 3007233 h 3007233"/>
              <a:gd name="connsiteX0" fmla="*/ 0 w 7754999"/>
              <a:gd name="connsiteY0" fmla="*/ 1983837 h 2988907"/>
              <a:gd name="connsiteX1" fmla="*/ 697116 w 7754999"/>
              <a:gd name="connsiteY1" fmla="*/ 743512 h 2988907"/>
              <a:gd name="connsiteX2" fmla="*/ 2453489 w 7754999"/>
              <a:gd name="connsiteY2" fmla="*/ 1128 h 2988907"/>
              <a:gd name="connsiteX3" fmla="*/ 6410048 w 7754999"/>
              <a:gd name="connsiteY3" fmla="*/ 605633 h 2988907"/>
              <a:gd name="connsiteX4" fmla="*/ 7722713 w 7754999"/>
              <a:gd name="connsiteY4" fmla="*/ 1770247 h 2988907"/>
              <a:gd name="connsiteX5" fmla="*/ 7351081 w 7754999"/>
              <a:gd name="connsiteY5" fmla="*/ 2988907 h 2988907"/>
              <a:gd name="connsiteX0" fmla="*/ 0 w 7655293"/>
              <a:gd name="connsiteY0" fmla="*/ 1983837 h 2988907"/>
              <a:gd name="connsiteX1" fmla="*/ 597410 w 7655293"/>
              <a:gd name="connsiteY1" fmla="*/ 743512 h 2988907"/>
              <a:gd name="connsiteX2" fmla="*/ 2353783 w 7655293"/>
              <a:gd name="connsiteY2" fmla="*/ 1128 h 2988907"/>
              <a:gd name="connsiteX3" fmla="*/ 6310342 w 7655293"/>
              <a:gd name="connsiteY3" fmla="*/ 605633 h 2988907"/>
              <a:gd name="connsiteX4" fmla="*/ 7623007 w 7655293"/>
              <a:gd name="connsiteY4" fmla="*/ 1770247 h 2988907"/>
              <a:gd name="connsiteX5" fmla="*/ 7251375 w 7655293"/>
              <a:gd name="connsiteY5" fmla="*/ 2988907 h 2988907"/>
              <a:gd name="connsiteX0" fmla="*/ 0 w 7655293"/>
              <a:gd name="connsiteY0" fmla="*/ 1982851 h 2987921"/>
              <a:gd name="connsiteX1" fmla="*/ 597410 w 7655293"/>
              <a:gd name="connsiteY1" fmla="*/ 742526 h 2987921"/>
              <a:gd name="connsiteX2" fmla="*/ 2353783 w 7655293"/>
              <a:gd name="connsiteY2" fmla="*/ 142 h 2987921"/>
              <a:gd name="connsiteX3" fmla="*/ 4169541 w 7655293"/>
              <a:gd name="connsiteY3" fmla="*/ 678880 h 2987921"/>
              <a:gd name="connsiteX4" fmla="*/ 6310342 w 7655293"/>
              <a:gd name="connsiteY4" fmla="*/ 604647 h 2987921"/>
              <a:gd name="connsiteX5" fmla="*/ 7623007 w 7655293"/>
              <a:gd name="connsiteY5" fmla="*/ 1769261 h 2987921"/>
              <a:gd name="connsiteX6" fmla="*/ 7251375 w 7655293"/>
              <a:gd name="connsiteY6" fmla="*/ 2987921 h 2987921"/>
              <a:gd name="connsiteX0" fmla="*/ 0 w 8126632"/>
              <a:gd name="connsiteY0" fmla="*/ 2550948 h 2987921"/>
              <a:gd name="connsiteX1" fmla="*/ 1068749 w 8126632"/>
              <a:gd name="connsiteY1" fmla="*/ 742526 h 2987921"/>
              <a:gd name="connsiteX2" fmla="*/ 2825122 w 8126632"/>
              <a:gd name="connsiteY2" fmla="*/ 142 h 2987921"/>
              <a:gd name="connsiteX3" fmla="*/ 4640880 w 8126632"/>
              <a:gd name="connsiteY3" fmla="*/ 678880 h 2987921"/>
              <a:gd name="connsiteX4" fmla="*/ 6781681 w 8126632"/>
              <a:gd name="connsiteY4" fmla="*/ 604647 h 2987921"/>
              <a:gd name="connsiteX5" fmla="*/ 8094346 w 8126632"/>
              <a:gd name="connsiteY5" fmla="*/ 1769261 h 2987921"/>
              <a:gd name="connsiteX6" fmla="*/ 7722714 w 8126632"/>
              <a:gd name="connsiteY6" fmla="*/ 2987921 h 2987921"/>
              <a:gd name="connsiteX0" fmla="*/ 0 w 8126632"/>
              <a:gd name="connsiteY0" fmla="*/ 2564602 h 3001575"/>
              <a:gd name="connsiteX1" fmla="*/ 1068749 w 8126632"/>
              <a:gd name="connsiteY1" fmla="*/ 756180 h 3001575"/>
              <a:gd name="connsiteX2" fmla="*/ 2825122 w 8126632"/>
              <a:gd name="connsiteY2" fmla="*/ 13796 h 3001575"/>
              <a:gd name="connsiteX3" fmla="*/ 5737652 w 8126632"/>
              <a:gd name="connsiteY3" fmla="*/ 298531 h 3001575"/>
              <a:gd name="connsiteX4" fmla="*/ 6781681 w 8126632"/>
              <a:gd name="connsiteY4" fmla="*/ 618301 h 3001575"/>
              <a:gd name="connsiteX5" fmla="*/ 8094346 w 8126632"/>
              <a:gd name="connsiteY5" fmla="*/ 1782915 h 3001575"/>
              <a:gd name="connsiteX6" fmla="*/ 7722714 w 8126632"/>
              <a:gd name="connsiteY6" fmla="*/ 3001575 h 3001575"/>
              <a:gd name="connsiteX0" fmla="*/ 0 w 8189156"/>
              <a:gd name="connsiteY0" fmla="*/ 2579958 h 3016931"/>
              <a:gd name="connsiteX1" fmla="*/ 1068749 w 8189156"/>
              <a:gd name="connsiteY1" fmla="*/ 771536 h 3016931"/>
              <a:gd name="connsiteX2" fmla="*/ 2825122 w 8189156"/>
              <a:gd name="connsiteY2" fmla="*/ 29152 h 3016931"/>
              <a:gd name="connsiteX3" fmla="*/ 5737652 w 8189156"/>
              <a:gd name="connsiteY3" fmla="*/ 313887 h 3016931"/>
              <a:gd name="connsiteX4" fmla="*/ 8094346 w 8189156"/>
              <a:gd name="connsiteY4" fmla="*/ 1798271 h 3016931"/>
              <a:gd name="connsiteX5" fmla="*/ 7722714 w 8189156"/>
              <a:gd name="connsiteY5" fmla="*/ 3016931 h 3016931"/>
              <a:gd name="connsiteX0" fmla="*/ 0 w 8183101"/>
              <a:gd name="connsiteY0" fmla="*/ 2579958 h 3200188"/>
              <a:gd name="connsiteX1" fmla="*/ 1068749 w 8183101"/>
              <a:gd name="connsiteY1" fmla="*/ 771536 h 3200188"/>
              <a:gd name="connsiteX2" fmla="*/ 2825122 w 8183101"/>
              <a:gd name="connsiteY2" fmla="*/ 29152 h 3200188"/>
              <a:gd name="connsiteX3" fmla="*/ 5737652 w 8183101"/>
              <a:gd name="connsiteY3" fmla="*/ 313887 h 3200188"/>
              <a:gd name="connsiteX4" fmla="*/ 8094346 w 8183101"/>
              <a:gd name="connsiteY4" fmla="*/ 1798271 h 3200188"/>
              <a:gd name="connsiteX5" fmla="*/ 7686458 w 8183101"/>
              <a:gd name="connsiteY5" fmla="*/ 3200188 h 3200188"/>
              <a:gd name="connsiteX0" fmla="*/ 0 w 8364022"/>
              <a:gd name="connsiteY0" fmla="*/ 2579958 h 3200188"/>
              <a:gd name="connsiteX1" fmla="*/ 1068749 w 8364022"/>
              <a:gd name="connsiteY1" fmla="*/ 771536 h 3200188"/>
              <a:gd name="connsiteX2" fmla="*/ 2825122 w 8364022"/>
              <a:gd name="connsiteY2" fmla="*/ 29152 h 3200188"/>
              <a:gd name="connsiteX3" fmla="*/ 5737652 w 8364022"/>
              <a:gd name="connsiteY3" fmla="*/ 313887 h 3200188"/>
              <a:gd name="connsiteX4" fmla="*/ 8094346 w 8364022"/>
              <a:gd name="connsiteY4" fmla="*/ 1798271 h 3200188"/>
              <a:gd name="connsiteX5" fmla="*/ 8266567 w 8364022"/>
              <a:gd name="connsiteY5" fmla="*/ 2897813 h 3200188"/>
              <a:gd name="connsiteX6" fmla="*/ 7686458 w 8364022"/>
              <a:gd name="connsiteY6" fmla="*/ 3200188 h 3200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4022" h="3200188">
                <a:moveTo>
                  <a:pt x="0" y="2579958"/>
                </a:moveTo>
                <a:cubicBezTo>
                  <a:pt x="144100" y="2125021"/>
                  <a:pt x="597895" y="1196670"/>
                  <a:pt x="1068749" y="771536"/>
                </a:cubicBezTo>
                <a:cubicBezTo>
                  <a:pt x="1539603" y="346402"/>
                  <a:pt x="2046972" y="105427"/>
                  <a:pt x="2825122" y="29152"/>
                </a:cubicBezTo>
                <a:cubicBezTo>
                  <a:pt x="3603273" y="-47123"/>
                  <a:pt x="4859448" y="19034"/>
                  <a:pt x="5737652" y="313887"/>
                </a:cubicBezTo>
                <a:cubicBezTo>
                  <a:pt x="6615856" y="608740"/>
                  <a:pt x="7672860" y="1367617"/>
                  <a:pt x="8094346" y="1798271"/>
                </a:cubicBezTo>
                <a:cubicBezTo>
                  <a:pt x="8515832" y="2228925"/>
                  <a:pt x="8334548" y="2664160"/>
                  <a:pt x="8266567" y="2897813"/>
                </a:cubicBezTo>
                <a:cubicBezTo>
                  <a:pt x="8198586" y="3131466"/>
                  <a:pt x="7730268" y="3123831"/>
                  <a:pt x="7686458" y="3200188"/>
                </a:cubicBezTo>
              </a:path>
            </a:pathLst>
          </a:custGeom>
          <a:noFill/>
          <a:ln w="38100">
            <a:solidFill>
              <a:srgbClr val="009900"/>
            </a:solidFill>
            <a:headEnd type="none" w="med" len="med"/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5" b="100000" l="690" r="98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744" y="1700706"/>
            <a:ext cx="971952" cy="967483"/>
          </a:xfrm>
          <a:prstGeom prst="rect">
            <a:avLst/>
          </a:prstGeom>
          <a:noFill/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595" y="1761360"/>
            <a:ext cx="1134818" cy="1139432"/>
          </a:xfrm>
          <a:prstGeom prst="rect">
            <a:avLst/>
          </a:prstGeom>
        </p:spPr>
      </p:pic>
      <p:sp>
        <p:nvSpPr>
          <p:cNvPr id="25" name="Flèche droite 24"/>
          <p:cNvSpPr/>
          <p:nvPr/>
        </p:nvSpPr>
        <p:spPr>
          <a:xfrm>
            <a:off x="2643811" y="2967999"/>
            <a:ext cx="665031" cy="216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>
            <a:off x="3805792" y="3569283"/>
            <a:ext cx="665031" cy="216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>
            <a:off x="3747911" y="4164301"/>
            <a:ext cx="665031" cy="216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>
            <a:off x="3739854" y="4787864"/>
            <a:ext cx="665031" cy="216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            </a:t>
            </a:r>
            <a:endParaRPr lang="fr-FR" dirty="0"/>
          </a:p>
        </p:txBody>
      </p:sp>
      <p:pic>
        <p:nvPicPr>
          <p:cNvPr id="13" name="Image 12" descr="Sans%20titre.png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2" r="38911" b="37782"/>
          <a:stretch/>
        </p:blipFill>
        <p:spPr bwMode="auto">
          <a:xfrm>
            <a:off x="197333" y="3292417"/>
            <a:ext cx="2037030" cy="16806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41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5900" y="453293"/>
            <a:ext cx="882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RECNOREC TRADITIONNAL RECYCLING BUSINESS MODEL</a:t>
            </a:r>
            <a:endParaRPr lang="fr-FR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333" y="1236539"/>
            <a:ext cx="6577634" cy="1708326"/>
          </a:xfrm>
          <a:prstGeom prst="rect">
            <a:avLst/>
          </a:prstGeom>
        </p:spPr>
      </p:pic>
      <p:pic>
        <p:nvPicPr>
          <p:cNvPr id="19" name="Image 18" descr="revenu model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05" y="3004184"/>
            <a:ext cx="7373820" cy="1497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" b="98183" l="1045" r="100000">
                        <a14:foregroundMark x1="16349" y1="47426" x2="16349" y2="47426"/>
                        <a14:foregroundMark x1="60490" y1="76136" x2="60490" y2="76136"/>
                        <a14:foregroundMark x1="58674" y1="72441" x2="58674" y2="72441"/>
                        <a14:foregroundMark x1="63987" y1="81526" x2="63987" y2="81526"/>
                        <a14:foregroundMark x1="66485" y1="82071" x2="66485" y2="82071"/>
                        <a14:foregroundMark x1="43551" y1="70200" x2="43551" y2="70200"/>
                        <a14:foregroundMark x1="26885" y1="39491" x2="26885" y2="39491"/>
                        <a14:backgroundMark x1="4133" y1="50394" x2="4133" y2="50394"/>
                        <a14:backgroundMark x1="9946" y1="51847" x2="9946" y2="51847"/>
                        <a14:backgroundMark x1="9946" y1="51847" x2="9946" y2="51847"/>
                        <a14:backgroundMark x1="50363" y1="76317" x2="50363" y2="76317"/>
                        <a14:backgroundMark x1="97321" y1="48698" x2="97321" y2="48698"/>
                        <a14:backgroundMark x1="62852" y1="3755" x2="62852" y2="3755"/>
                        <a14:backgroundMark x1="66349" y1="7087" x2="66349" y2="7087"/>
                        <a14:backgroundMark x1="29791" y1="40218" x2="29791" y2="40218"/>
                        <a14:backgroundMark x1="28292" y1="37614" x2="28292" y2="37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438" y="4696943"/>
            <a:ext cx="2498925" cy="187419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3625" y1="41667" x2="73625" y2="41667"/>
                        <a14:foregroundMark x1="90625" y1="60833" x2="90625" y2="60833"/>
                        <a14:foregroundMark x1="90625" y1="60833" x2="90625" y2="60833"/>
                        <a14:foregroundMark x1="87250" y1="53833" x2="87250" y2="53833"/>
                        <a14:foregroundMark x1="45375" y1="22667" x2="45375" y2="22667"/>
                        <a14:foregroundMark x1="45375" y1="19500" x2="45375" y2="19500"/>
                        <a14:foregroundMark x1="44000" y1="13833" x2="44000" y2="13833"/>
                        <a14:foregroundMark x1="48750" y1="17833" x2="48750" y2="17833"/>
                        <a14:foregroundMark x1="47000" y1="9500" x2="47000" y2="9500"/>
                        <a14:foregroundMark x1="47750" y1="12333" x2="47750" y2="12333"/>
                        <a14:foregroundMark x1="47750" y1="12333" x2="47750" y2="12333"/>
                        <a14:foregroundMark x1="44625" y1="26667" x2="44625" y2="26667"/>
                        <a14:foregroundMark x1="43250" y1="23500" x2="43250" y2="23500"/>
                        <a14:foregroundMark x1="49000" y1="36500" x2="49000" y2="36500"/>
                        <a14:foregroundMark x1="47750" y1="35667" x2="47750" y2="35667"/>
                        <a14:foregroundMark x1="71625" y1="38167" x2="71625" y2="38167"/>
                        <a14:foregroundMark x1="68000" y1="41500" x2="68000" y2="41500"/>
                        <a14:foregroundMark x1="82500" y1="56667" x2="82500" y2="56667"/>
                        <a14:foregroundMark x1="85625" y1="51667" x2="85625" y2="51667"/>
                        <a14:foregroundMark x1="83000" y1="49500" x2="83000" y2="49500"/>
                        <a14:foregroundMark x1="89000" y1="66833" x2="89000" y2="66833"/>
                        <a14:foregroundMark x1="81125" y1="54167" x2="81125" y2="54167"/>
                        <a14:foregroundMark x1="80875" y1="49000" x2="80875" y2="49000"/>
                        <a14:foregroundMark x1="80625" y1="51833" x2="80625" y2="51833"/>
                        <a14:foregroundMark x1="80625" y1="51833" x2="80625" y2="51833"/>
                        <a14:foregroundMark x1="80375" y1="48000" x2="80375" y2="48000"/>
                        <a14:foregroundMark x1="80375" y1="48000" x2="80375" y2="48000"/>
                        <a14:foregroundMark x1="79000" y1="48500" x2="79000" y2="48500"/>
                        <a14:foregroundMark x1="79000" y1="48500" x2="79000" y2="48500"/>
                        <a14:foregroundMark x1="96625" y1="51167" x2="96625" y2="51167"/>
                        <a14:foregroundMark x1="47125" y1="26333" x2="47125" y2="26333"/>
                        <a14:foregroundMark x1="95125" y1="62500" x2="95125" y2="62500"/>
                        <a14:foregroundMark x1="44125" y1="10333" x2="44125" y2="10333"/>
                        <a14:foregroundMark x1="41875" y1="10333" x2="41875" y2="10333"/>
                        <a14:foregroundMark x1="40875" y1="11000" x2="40875" y2="11000"/>
                        <a14:foregroundMark x1="48500" y1="12667" x2="48500" y2="12667"/>
                        <a14:foregroundMark x1="48375" y1="11333" x2="48375" y2="11333"/>
                        <a14:foregroundMark x1="45375" y1="10000" x2="45375" y2="10000"/>
                        <a14:foregroundMark x1="43500" y1="9333" x2="43500" y2="9333"/>
                        <a14:foregroundMark x1="92875" y1="55000" x2="92875" y2="55000"/>
                        <a14:foregroundMark x1="94125" y1="69000" x2="94125" y2="69000"/>
                        <a14:foregroundMark x1="49125" y1="18500" x2="49125" y2="18500"/>
                        <a14:backgroundMark x1="40875" y1="8167" x2="40875" y2="8167"/>
                        <a14:backgroundMark x1="39875" y1="11000" x2="39875" y2="1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289" y="4714808"/>
            <a:ext cx="2742912" cy="2057184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6401938" y="4972536"/>
            <a:ext cx="2558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Preparing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POC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(2018)</a:t>
            </a:r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9650" y="381855"/>
            <a:ext cx="8928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RECNOREC 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IS REGISTERED AS SOCIAL BUSINESS</a:t>
            </a:r>
            <a:endParaRPr lang="fr-FR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87568" y="4165399"/>
            <a:ext cx="894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A Social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Simplified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Joint-Stock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Company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(2018)</a:t>
            </a:r>
            <a:endParaRPr lang="fr-F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(French Social SAS)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Social Business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fundamentals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Statute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11014" y="5809860"/>
            <a:ext cx="8937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9900"/>
                </a:solidFill>
              </a:rPr>
              <a:t>An </a:t>
            </a:r>
            <a:r>
              <a:rPr lang="fr-FR" sz="2400" b="1" dirty="0" err="1" smtClean="0">
                <a:solidFill>
                  <a:srgbClr val="009900"/>
                </a:solidFill>
              </a:rPr>
              <a:t>reliable</a:t>
            </a:r>
            <a:r>
              <a:rPr lang="fr-FR" sz="2400" b="1" dirty="0" smtClean="0">
                <a:solidFill>
                  <a:srgbClr val="009900"/>
                </a:solidFill>
              </a:rPr>
              <a:t> and </a:t>
            </a:r>
            <a:r>
              <a:rPr lang="fr-FR" sz="2400" b="1" dirty="0" err="1" smtClean="0">
                <a:solidFill>
                  <a:srgbClr val="009900"/>
                </a:solidFill>
              </a:rPr>
              <a:t>ambitious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err="1" smtClean="0">
                <a:solidFill>
                  <a:srgbClr val="009900"/>
                </a:solidFill>
              </a:rPr>
              <a:t>industrial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err="1" smtClean="0">
                <a:solidFill>
                  <a:srgbClr val="009900"/>
                </a:solidFill>
              </a:rPr>
              <a:t>project</a:t>
            </a:r>
            <a:r>
              <a:rPr lang="fr-FR" sz="2400" b="1" dirty="0" smtClean="0">
                <a:solidFill>
                  <a:srgbClr val="009900"/>
                </a:solidFill>
              </a:rPr>
              <a:t>…</a:t>
            </a:r>
            <a:r>
              <a:rPr lang="fr-FR" sz="2800" b="1" dirty="0" smtClean="0">
                <a:solidFill>
                  <a:srgbClr val="009900"/>
                </a:solidFill>
              </a:rPr>
              <a:t/>
            </a:r>
            <a:br>
              <a:rPr lang="fr-FR" sz="2800" b="1" dirty="0" smtClean="0">
                <a:solidFill>
                  <a:srgbClr val="009900"/>
                </a:solidFill>
              </a:rPr>
            </a:br>
            <a:r>
              <a:rPr lang="fr-FR" sz="2000" dirty="0" err="1" smtClean="0">
                <a:solidFill>
                  <a:srgbClr val="009900"/>
                </a:solidFill>
              </a:rPr>
              <a:t>From</a:t>
            </a:r>
            <a:r>
              <a:rPr lang="fr-FR" sz="2000" dirty="0" smtClean="0">
                <a:solidFill>
                  <a:srgbClr val="009900"/>
                </a:solidFill>
              </a:rPr>
              <a:t> </a:t>
            </a:r>
            <a:r>
              <a:rPr lang="fr-FR" sz="2000" dirty="0" err="1" smtClean="0">
                <a:solidFill>
                  <a:srgbClr val="009900"/>
                </a:solidFill>
              </a:rPr>
              <a:t>Brazil</a:t>
            </a:r>
            <a:r>
              <a:rPr lang="fr-FR" sz="2000" dirty="0" smtClean="0">
                <a:solidFill>
                  <a:srgbClr val="009900"/>
                </a:solidFill>
              </a:rPr>
              <a:t>… to France… to International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29" y="2787885"/>
            <a:ext cx="1057703" cy="1057703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1415632" y="2983694"/>
            <a:ext cx="7731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Hosted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in territorial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SQYCub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incubator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(2017)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First local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partnership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projected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on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220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000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inhab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area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4" t="15336" r="4045" b="13370"/>
          <a:stretch/>
        </p:blipFill>
        <p:spPr>
          <a:xfrm>
            <a:off x="1027260" y="3588209"/>
            <a:ext cx="1222219" cy="560026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99" b="100000" l="0" r="93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15"/>
          <a:stretch/>
        </p:blipFill>
        <p:spPr>
          <a:xfrm>
            <a:off x="7594771" y="395237"/>
            <a:ext cx="1428823" cy="1811123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198717" y="1197564"/>
            <a:ext cx="7333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After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20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years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Environment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management background</a:t>
            </a:r>
          </a:p>
          <a:p>
            <a:pPr algn="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2015 meeting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with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Oksana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2017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graduated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from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Social business management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48" b="100000" l="9795" r="993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311" y="1192154"/>
            <a:ext cx="787545" cy="94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7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02021" y="2981597"/>
            <a:ext cx="8937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>
                <a:solidFill>
                  <a:srgbClr val="009900"/>
                </a:solidFill>
              </a:rPr>
              <a:t>Thank</a:t>
            </a:r>
            <a:r>
              <a:rPr lang="fr-FR" sz="2800" b="1" dirty="0" smtClean="0">
                <a:solidFill>
                  <a:srgbClr val="009900"/>
                </a:solidFill>
              </a:rPr>
              <a:t> </a:t>
            </a:r>
            <a:r>
              <a:rPr lang="fr-FR" sz="2800" b="1" dirty="0" err="1" smtClean="0">
                <a:solidFill>
                  <a:srgbClr val="009900"/>
                </a:solidFill>
              </a:rPr>
              <a:t>you</a:t>
            </a:r>
            <a:r>
              <a:rPr lang="fr-FR" sz="2800" b="1" dirty="0" smtClean="0">
                <a:solidFill>
                  <a:srgbClr val="009900"/>
                </a:solidFill>
              </a:rPr>
              <a:t> for </a:t>
            </a:r>
            <a:r>
              <a:rPr lang="fr-FR" sz="2800" b="1" dirty="0" err="1" smtClean="0">
                <a:solidFill>
                  <a:srgbClr val="009900"/>
                </a:solidFill>
              </a:rPr>
              <a:t>your</a:t>
            </a:r>
            <a:r>
              <a:rPr lang="fr-FR" sz="2800" b="1" dirty="0" smtClean="0">
                <a:solidFill>
                  <a:srgbClr val="009900"/>
                </a:solidFill>
              </a:rPr>
              <a:t> attention</a:t>
            </a:r>
            <a:endParaRPr lang="fr-FR" sz="2400" dirty="0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4" r="27671"/>
          <a:stretch/>
        </p:blipFill>
        <p:spPr>
          <a:xfrm>
            <a:off x="5596785" y="2796095"/>
            <a:ext cx="1351216" cy="189689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75846" y="81636"/>
            <a:ext cx="8968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AN AMAZING MATERIAL</a:t>
            </a:r>
            <a:endParaRPr lang="fr-FR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Imagem 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77"/>
          <a:stretch/>
        </p:blipFill>
        <p:spPr bwMode="auto">
          <a:xfrm>
            <a:off x="4350637" y="3226951"/>
            <a:ext cx="984282" cy="1466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m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050" y="2330798"/>
            <a:ext cx="1719962" cy="1285075"/>
          </a:xfrm>
          <a:prstGeom prst="rect">
            <a:avLst/>
          </a:prstGeom>
        </p:spPr>
      </p:pic>
      <p:pic>
        <p:nvPicPr>
          <p:cNvPr id="16" name="Imagem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34" y="203655"/>
            <a:ext cx="1641712" cy="2107140"/>
          </a:xfrm>
          <a:prstGeom prst="rect">
            <a:avLst/>
          </a:prstGeom>
        </p:spPr>
      </p:pic>
      <p:pic>
        <p:nvPicPr>
          <p:cNvPr id="17" name="Imagem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955" y="5337836"/>
            <a:ext cx="2147712" cy="1328768"/>
          </a:xfrm>
          <a:prstGeom prst="rect">
            <a:avLst/>
          </a:prstGeom>
        </p:spPr>
      </p:pic>
      <p:pic>
        <p:nvPicPr>
          <p:cNvPr id="18" name="Image 17" descr="Capture d’écran 2018-02-03 à 15.52.21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945" y="5358815"/>
            <a:ext cx="2460171" cy="1518340"/>
          </a:xfrm>
          <a:prstGeom prst="rect">
            <a:avLst/>
          </a:prstGeom>
        </p:spPr>
      </p:pic>
      <p:pic>
        <p:nvPicPr>
          <p:cNvPr id="19" name="Image 18" descr="Capture d’écran 2018-02-03 à 21.54.10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212" y="4150183"/>
            <a:ext cx="2463800" cy="137431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76" y="181946"/>
            <a:ext cx="1714291" cy="304500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0" r="8988"/>
          <a:stretch/>
        </p:blipFill>
        <p:spPr>
          <a:xfrm>
            <a:off x="380857" y="3016693"/>
            <a:ext cx="1543042" cy="3028123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48855" y="972016"/>
            <a:ext cx="44465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Strong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Soft</a:t>
            </a:r>
          </a:p>
          <a:p>
            <a:pPr algn="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Beautiful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Easy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to manufacture</a:t>
            </a:r>
          </a:p>
          <a:p>
            <a:pPr algn="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Splinterless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61621" y="972016"/>
            <a:ext cx="19150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Water</a:t>
            </a:r>
          </a:p>
          <a:p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Chemical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Weather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UV</a:t>
            </a:r>
          </a:p>
          <a:p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Recyclable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125"/>
          <a:stretch/>
        </p:blipFill>
        <p:spPr>
          <a:xfrm>
            <a:off x="7236276" y="4510541"/>
            <a:ext cx="1714291" cy="218380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0"/>
          <a:stretch/>
        </p:blipFill>
        <p:spPr>
          <a:xfrm>
            <a:off x="2191812" y="2702916"/>
            <a:ext cx="1524000" cy="243708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723" y="4885856"/>
            <a:ext cx="2374330" cy="1780748"/>
          </a:xfrm>
          <a:prstGeom prst="rect">
            <a:avLst/>
          </a:prstGeom>
        </p:spPr>
      </p:pic>
      <p:sp>
        <p:nvSpPr>
          <p:cNvPr id="5" name="Accolade fermante 4"/>
          <p:cNvSpPr/>
          <p:nvPr/>
        </p:nvSpPr>
        <p:spPr>
          <a:xfrm>
            <a:off x="5755506" y="1078524"/>
            <a:ext cx="185688" cy="1090246"/>
          </a:xfrm>
          <a:prstGeom prst="rightBrace">
            <a:avLst/>
          </a:prstGeom>
          <a:ln w="1905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/>
          <p:cNvSpPr txBox="1"/>
          <p:nvPr/>
        </p:nvSpPr>
        <p:spPr>
          <a:xfrm>
            <a:off x="6064289" y="1406273"/>
            <a:ext cx="1171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Resistant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3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3035248" y="1013229"/>
            <a:ext cx="3448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No 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real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</a:rPr>
              <a:t>decrease</a:t>
            </a:r>
            <a:endParaRPr lang="fr-F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No </a:t>
            </a:r>
            <a:r>
              <a:rPr lang="fr-FR" sz="2400" dirty="0" err="1" smtClean="0">
                <a:solidFill>
                  <a:schemeClr val="accent5">
                    <a:lumMod val="75000"/>
                  </a:schemeClr>
                </a:solidFill>
              </a:rPr>
              <a:t>sustainable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solution</a:t>
            </a:r>
            <a:endParaRPr lang="fr-FR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894" y="4071100"/>
            <a:ext cx="2537210" cy="169147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28600" y="105082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RECNOREC SECONDARY RAW MATERIAL IS </a:t>
            </a:r>
            <a:b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A 100% GARBAGE COMPOSITE</a:t>
            </a:r>
            <a:endParaRPr lang="fr-FR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129" y="58475"/>
            <a:ext cx="4189725" cy="239289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8" y="5155560"/>
            <a:ext cx="2967904" cy="16230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784" y="4998408"/>
            <a:ext cx="2848359" cy="178022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10" y="5001905"/>
            <a:ext cx="2713211" cy="177672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89783" y="1991851"/>
            <a:ext cx="2858159" cy="189204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09" b="98183" l="1045" r="100000">
                        <a14:foregroundMark x1="16349" y1="47426" x2="16349" y2="47426"/>
                        <a14:foregroundMark x1="60490" y1="76136" x2="60490" y2="76136"/>
                        <a14:foregroundMark x1="58674" y1="72441" x2="58674" y2="72441"/>
                        <a14:foregroundMark x1="63987" y1="81526" x2="63987" y2="81526"/>
                        <a14:foregroundMark x1="66485" y1="82071" x2="66485" y2="82071"/>
                        <a14:foregroundMark x1="43551" y1="70200" x2="43551" y2="70200"/>
                        <a14:foregroundMark x1="26885" y1="39491" x2="26885" y2="39491"/>
                        <a14:backgroundMark x1="4133" y1="50394" x2="4133" y2="50394"/>
                        <a14:backgroundMark x1="9946" y1="51847" x2="9946" y2="51847"/>
                        <a14:backgroundMark x1="9946" y1="51847" x2="9946" y2="51847"/>
                        <a14:backgroundMark x1="50363" y1="76317" x2="50363" y2="76317"/>
                        <a14:backgroundMark x1="97321" y1="48698" x2="97321" y2="48698"/>
                        <a14:backgroundMark x1="62852" y1="3755" x2="62852" y2="3755"/>
                        <a14:backgroundMark x1="66349" y1="7087" x2="66349" y2="7087"/>
                        <a14:backgroundMark x1="29791" y1="40218" x2="29791" y2="40218"/>
                        <a14:backgroundMark x1="28292" y1="37614" x2="28292" y2="376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6" y="418020"/>
            <a:ext cx="2089496" cy="156712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8" y="2001028"/>
            <a:ext cx="2530302" cy="189772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43" y="1996427"/>
            <a:ext cx="2532023" cy="189901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414580" y="1013229"/>
            <a:ext cx="2227697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FINAL WASTE</a:t>
            </a:r>
          </a:p>
          <a:p>
            <a:pPr algn="ctr"/>
            <a:r>
              <a:rPr lang="fr-FR" sz="2000" b="1" dirty="0" smtClean="0"/>
              <a:t>150 Million Tons</a:t>
            </a:r>
          </a:p>
          <a:p>
            <a:pPr algn="ctr"/>
            <a:r>
              <a:rPr lang="fr-FR" sz="2000" b="1" dirty="0" smtClean="0"/>
              <a:t>270 kg/capita/y</a:t>
            </a:r>
            <a:endParaRPr lang="fr-FR" sz="20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226516" y="3864281"/>
            <a:ext cx="8917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C00000"/>
                </a:solidFill>
              </a:rPr>
              <a:t>Sanitary</a:t>
            </a:r>
            <a:r>
              <a:rPr lang="fr-FR" sz="2400" dirty="0" smtClean="0">
                <a:solidFill>
                  <a:srgbClr val="C00000"/>
                </a:solidFill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</a:rPr>
              <a:t>drama</a:t>
            </a:r>
            <a:endParaRPr lang="fr-FR" sz="2400" dirty="0" smtClean="0">
              <a:solidFill>
                <a:srgbClr val="C00000"/>
              </a:solidFill>
            </a:endParaRPr>
          </a:p>
          <a:p>
            <a:pPr algn="ctr"/>
            <a:r>
              <a:rPr lang="fr-FR" sz="2400" dirty="0" err="1" smtClean="0">
                <a:solidFill>
                  <a:srgbClr val="C00000"/>
                </a:solidFill>
              </a:rPr>
              <a:t>Environmental</a:t>
            </a:r>
            <a:r>
              <a:rPr lang="fr-FR" sz="2400" dirty="0" smtClean="0">
                <a:solidFill>
                  <a:srgbClr val="C00000"/>
                </a:solidFill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</a:rPr>
              <a:t>today</a:t>
            </a:r>
            <a:r>
              <a:rPr lang="fr-FR" sz="2400" dirty="0" smtClean="0">
                <a:solidFill>
                  <a:srgbClr val="C00000"/>
                </a:solidFill>
              </a:rPr>
              <a:t> and long-</a:t>
            </a:r>
            <a:r>
              <a:rPr lang="fr-FR" sz="2400" dirty="0" err="1" smtClean="0">
                <a:solidFill>
                  <a:srgbClr val="C00000"/>
                </a:solidFill>
              </a:rPr>
              <a:t>term</a:t>
            </a:r>
            <a:r>
              <a:rPr lang="fr-FR" sz="2400" dirty="0" smtClean="0">
                <a:solidFill>
                  <a:srgbClr val="C00000"/>
                </a:solidFill>
              </a:rPr>
              <a:t> </a:t>
            </a:r>
            <a:r>
              <a:rPr lang="fr-FR" sz="2400" dirty="0" err="1" smtClean="0">
                <a:solidFill>
                  <a:srgbClr val="C00000"/>
                </a:solidFill>
              </a:rPr>
              <a:t>disaster</a:t>
            </a:r>
            <a:endParaRPr lang="fr-FR" sz="2400" dirty="0" smtClean="0">
              <a:solidFill>
                <a:srgbClr val="C00000"/>
              </a:solidFill>
            </a:endParaRPr>
          </a:p>
          <a:p>
            <a:pPr algn="ctr"/>
            <a:r>
              <a:rPr lang="fr-FR" sz="2400" dirty="0" smtClean="0">
                <a:solidFill>
                  <a:srgbClr val="C00000"/>
                </a:solidFill>
              </a:rPr>
              <a:t>All countries and </a:t>
            </a:r>
            <a:r>
              <a:rPr lang="fr-FR" sz="2400" dirty="0" err="1" smtClean="0">
                <a:solidFill>
                  <a:srgbClr val="C00000"/>
                </a:solidFill>
              </a:rPr>
              <a:t>natural</a:t>
            </a:r>
            <a:r>
              <a:rPr lang="fr-FR" sz="2400" dirty="0" smtClean="0">
                <a:solidFill>
                  <a:srgbClr val="C00000"/>
                </a:solidFill>
              </a:rPr>
              <a:t> areas are </a:t>
            </a:r>
            <a:r>
              <a:rPr lang="fr-FR" sz="2400" dirty="0" err="1" smtClean="0">
                <a:solidFill>
                  <a:srgbClr val="C00000"/>
                </a:solidFill>
              </a:rPr>
              <a:t>impacted</a:t>
            </a:r>
            <a:endParaRPr lang="fr-FR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8" name="Image 17" descr="Macintosh HD:Users:heleneluciani:Desktop:Capture d’écran 2018-03-03 à 17.32.04.png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378" y="156462"/>
            <a:ext cx="917268" cy="1090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7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742" y="3592860"/>
            <a:ext cx="693939" cy="69393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1" t="9586" r="21133" b="33196"/>
          <a:stretch/>
        </p:blipFill>
        <p:spPr>
          <a:xfrm>
            <a:off x="7721541" y="1471763"/>
            <a:ext cx="885734" cy="11153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065" y="572837"/>
            <a:ext cx="1317534" cy="988469"/>
          </a:xfrm>
          <a:prstGeom prst="rect">
            <a:avLst/>
          </a:prstGeom>
        </p:spPr>
      </p:pic>
      <p:pic>
        <p:nvPicPr>
          <p:cNvPr id="5" name="Image 4" descr="H:\P----Pro Ugo\16-17 RECNOREC\06-Marketing Communication\Photos\OksanaKurbanovaUgolineSolerCL130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39" y="1869163"/>
            <a:ext cx="2023314" cy="1387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92" b="12315"/>
          <a:stretch>
            <a:fillRect/>
          </a:stretch>
        </p:blipFill>
        <p:spPr bwMode="auto">
          <a:xfrm>
            <a:off x="8417526" y="82866"/>
            <a:ext cx="673889" cy="721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491" y="1267137"/>
            <a:ext cx="707580" cy="80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43" y="1405737"/>
            <a:ext cx="720325" cy="814701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199649" y="1246688"/>
            <a:ext cx="55446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growing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team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around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Ugoline and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Oksana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, the 2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co-founders</a:t>
            </a:r>
            <a:endParaRPr lang="fr-F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Future 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staff, key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partners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Sponsors and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many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other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contributors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922" y="3564597"/>
            <a:ext cx="1248005" cy="26346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491" y="3084448"/>
            <a:ext cx="980028" cy="513348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587" y="2587131"/>
            <a:ext cx="1262413" cy="47340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792" y="3969761"/>
            <a:ext cx="717097" cy="717097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22" y="3090356"/>
            <a:ext cx="846765" cy="47042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t="775" r="-1165" b="31008"/>
          <a:stretch/>
        </p:blipFill>
        <p:spPr>
          <a:xfrm>
            <a:off x="7057491" y="2310400"/>
            <a:ext cx="770716" cy="7898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758" y="3351431"/>
            <a:ext cx="951767" cy="472891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190500" y="179167"/>
            <a:ext cx="8860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AN 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OBVIOUS 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COMMITTMENT 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THROUGH AN AMBITIOUS VISION</a:t>
            </a:r>
            <a:endParaRPr lang="fr-FR" sz="2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75068" y="2903731"/>
            <a:ext cx="8953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RECNOREC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dream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can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come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true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: 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90500" y="3304024"/>
            <a:ext cx="5882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009900"/>
                </a:solidFill>
              </a:rPr>
              <a:t>Let’s</a:t>
            </a:r>
            <a:r>
              <a:rPr lang="fr-FR" sz="3200" b="1" dirty="0" smtClean="0">
                <a:solidFill>
                  <a:srgbClr val="009900"/>
                </a:solidFill>
              </a:rPr>
              <a:t> </a:t>
            </a:r>
            <a:r>
              <a:rPr lang="fr-FR" sz="3200" b="1" dirty="0" err="1" smtClean="0">
                <a:solidFill>
                  <a:srgbClr val="009900"/>
                </a:solidFill>
              </a:rPr>
              <a:t>build</a:t>
            </a:r>
            <a:r>
              <a:rPr lang="fr-FR" sz="3200" b="1" dirty="0" smtClean="0">
                <a:solidFill>
                  <a:srgbClr val="009900"/>
                </a:solidFill>
              </a:rPr>
              <a:t> </a:t>
            </a:r>
            <a:r>
              <a:rPr lang="fr-FR" sz="3200" b="1" dirty="0" err="1" smtClean="0">
                <a:solidFill>
                  <a:srgbClr val="009900"/>
                </a:solidFill>
              </a:rPr>
              <a:t>together</a:t>
            </a:r>
            <a:r>
              <a:rPr lang="fr-FR" sz="3200" b="1" dirty="0" smtClean="0">
                <a:solidFill>
                  <a:srgbClr val="009900"/>
                </a:solidFill>
              </a:rPr>
              <a:t> </a:t>
            </a:r>
            <a:endParaRPr lang="fr-FR" sz="3200" b="1" dirty="0" smtClean="0">
              <a:solidFill>
                <a:srgbClr val="009900"/>
              </a:solidFill>
            </a:endParaRPr>
          </a:p>
          <a:p>
            <a:pPr algn="ctr"/>
            <a:r>
              <a:rPr lang="fr-FR" sz="3200" b="1" dirty="0" smtClean="0">
                <a:solidFill>
                  <a:srgbClr val="009900"/>
                </a:solidFill>
              </a:rPr>
              <a:t>a </a:t>
            </a:r>
            <a:r>
              <a:rPr lang="fr-FR" sz="3200" b="1" dirty="0" smtClean="0">
                <a:solidFill>
                  <a:srgbClr val="009900"/>
                </a:solidFill>
              </a:rPr>
              <a:t>« positive-</a:t>
            </a:r>
            <a:r>
              <a:rPr lang="fr-FR" sz="3200" b="1" dirty="0" err="1" smtClean="0">
                <a:solidFill>
                  <a:srgbClr val="009900"/>
                </a:solidFill>
              </a:rPr>
              <a:t>waste</a:t>
            </a:r>
            <a:r>
              <a:rPr lang="fr-FR" sz="3200" b="1" dirty="0" smtClean="0">
                <a:solidFill>
                  <a:srgbClr val="009900"/>
                </a:solidFill>
              </a:rPr>
              <a:t> » society !</a:t>
            </a:r>
            <a:endParaRPr lang="fr-FR" sz="2400" dirty="0" smtClean="0">
              <a:solidFill>
                <a:srgbClr val="009900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91037" y="4471229"/>
            <a:ext cx="7846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Composite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competitors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// RECNOREC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190501" y="4871340"/>
            <a:ext cx="45613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400" b="1" dirty="0" err="1" smtClean="0">
                <a:solidFill>
                  <a:srgbClr val="C00000"/>
                </a:solidFill>
              </a:rPr>
              <a:t>Produce</a:t>
            </a:r>
            <a:r>
              <a:rPr lang="fr-FR" sz="2400" b="1" dirty="0" smtClean="0">
                <a:solidFill>
                  <a:srgbClr val="C00000"/>
                </a:solidFill>
              </a:rPr>
              <a:t> non-recyclable </a:t>
            </a:r>
          </a:p>
          <a:p>
            <a:pPr algn="r"/>
            <a:r>
              <a:rPr lang="fr-FR" sz="2400" b="1" dirty="0" smtClean="0">
                <a:solidFill>
                  <a:srgbClr val="C00000"/>
                </a:solidFill>
              </a:rPr>
              <a:t>composite </a:t>
            </a:r>
          </a:p>
          <a:p>
            <a:pPr algn="r"/>
            <a:r>
              <a:rPr lang="fr-FR" sz="2400" b="1" dirty="0" err="1" smtClean="0">
                <a:solidFill>
                  <a:srgbClr val="C00000"/>
                </a:solidFill>
              </a:rPr>
              <a:t>from</a:t>
            </a:r>
            <a:r>
              <a:rPr lang="fr-FR" sz="2400" b="1" dirty="0" smtClean="0">
                <a:solidFill>
                  <a:srgbClr val="C00000"/>
                </a:solidFill>
              </a:rPr>
              <a:t> </a:t>
            </a:r>
            <a:r>
              <a:rPr lang="fr-FR" sz="2400" b="1" dirty="0" err="1" smtClean="0">
                <a:solidFill>
                  <a:srgbClr val="C00000"/>
                </a:solidFill>
              </a:rPr>
              <a:t>wood</a:t>
            </a:r>
            <a:r>
              <a:rPr lang="fr-FR" sz="2400" b="1" dirty="0" smtClean="0">
                <a:solidFill>
                  <a:srgbClr val="C00000"/>
                </a:solidFill>
              </a:rPr>
              <a:t> and plastic</a:t>
            </a:r>
          </a:p>
          <a:p>
            <a:pPr algn="r"/>
            <a:r>
              <a:rPr lang="fr-FR" sz="2400" b="1" dirty="0" smtClean="0">
                <a:solidFill>
                  <a:srgbClr val="C00000"/>
                </a:solidFill>
              </a:rPr>
              <a:t>recyclable </a:t>
            </a:r>
            <a:r>
              <a:rPr lang="fr-FR" sz="2400" b="1" dirty="0" err="1" smtClean="0">
                <a:solidFill>
                  <a:srgbClr val="C00000"/>
                </a:solidFill>
              </a:rPr>
              <a:t>waste</a:t>
            </a:r>
            <a:endParaRPr lang="fr-FR" sz="2000" b="1" dirty="0" smtClean="0">
              <a:solidFill>
                <a:srgbClr val="C0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751808" y="4871339"/>
            <a:ext cx="4392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 smtClean="0">
                <a:solidFill>
                  <a:srgbClr val="009900"/>
                </a:solidFill>
              </a:rPr>
              <a:t>Produce</a:t>
            </a:r>
            <a:r>
              <a:rPr lang="fr-FR" sz="2400" b="1" dirty="0" smtClean="0">
                <a:solidFill>
                  <a:srgbClr val="009900"/>
                </a:solidFill>
              </a:rPr>
              <a:t> recyclable </a:t>
            </a:r>
          </a:p>
          <a:p>
            <a:r>
              <a:rPr lang="fr-FR" sz="2400" b="1" dirty="0" smtClean="0">
                <a:solidFill>
                  <a:srgbClr val="009900"/>
                </a:solidFill>
              </a:rPr>
              <a:t>composite </a:t>
            </a:r>
          </a:p>
          <a:p>
            <a:r>
              <a:rPr lang="fr-FR" sz="2400" b="1" dirty="0" err="1" smtClean="0">
                <a:solidFill>
                  <a:srgbClr val="009900"/>
                </a:solidFill>
              </a:rPr>
              <a:t>from</a:t>
            </a:r>
            <a:r>
              <a:rPr lang="fr-FR" sz="2400" b="1" dirty="0" smtClean="0">
                <a:solidFill>
                  <a:srgbClr val="009900"/>
                </a:solidFill>
              </a:rPr>
              <a:t> non-recyclable</a:t>
            </a:r>
          </a:p>
          <a:p>
            <a:r>
              <a:rPr lang="fr-FR" sz="2400" b="1" dirty="0" err="1" smtClean="0">
                <a:solidFill>
                  <a:srgbClr val="009900"/>
                </a:solidFill>
              </a:rPr>
              <a:t>garbage</a:t>
            </a:r>
            <a:endParaRPr lang="fr-FR" sz="2000" b="1" dirty="0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90123" y="453293"/>
            <a:ext cx="8939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RECNOREC 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OFFERS HIGHLY EFFICIENT SOLUTION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0758" y="3780435"/>
            <a:ext cx="89393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9900"/>
                </a:solidFill>
              </a:rPr>
              <a:t>1 Ton </a:t>
            </a:r>
            <a:r>
              <a:rPr lang="fr-FR" sz="2400" b="1" dirty="0" err="1" smtClean="0">
                <a:solidFill>
                  <a:srgbClr val="009900"/>
                </a:solidFill>
              </a:rPr>
              <a:t>waste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err="1" smtClean="0">
                <a:solidFill>
                  <a:srgbClr val="009900"/>
                </a:solidFill>
              </a:rPr>
              <a:t>recycled</a:t>
            </a:r>
            <a:r>
              <a:rPr lang="fr-FR" sz="2400" b="1" dirty="0" smtClean="0">
                <a:solidFill>
                  <a:srgbClr val="009900"/>
                </a:solidFill>
              </a:rPr>
              <a:t> by RECNOREC </a:t>
            </a:r>
          </a:p>
          <a:p>
            <a:pPr algn="ctr"/>
            <a:r>
              <a:rPr lang="fr-FR" sz="2400" b="1" dirty="0" smtClean="0">
                <a:solidFill>
                  <a:srgbClr val="009900"/>
                </a:solidFill>
              </a:rPr>
              <a:t>=</a:t>
            </a:r>
          </a:p>
          <a:p>
            <a:pPr algn="ctr"/>
            <a:r>
              <a:rPr lang="fr-FR" sz="2400" b="1" dirty="0" smtClean="0">
                <a:solidFill>
                  <a:srgbClr val="009900"/>
                </a:solidFill>
              </a:rPr>
              <a:t>1 Ton </a:t>
            </a:r>
            <a:r>
              <a:rPr lang="fr-FR" sz="2400" b="1" dirty="0" err="1" smtClean="0">
                <a:solidFill>
                  <a:srgbClr val="009900"/>
                </a:solidFill>
              </a:rPr>
              <a:t>landfill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err="1" smtClean="0">
                <a:solidFill>
                  <a:srgbClr val="009900"/>
                </a:solidFill>
              </a:rPr>
              <a:t>avoided</a:t>
            </a:r>
            <a:endParaRPr lang="fr-FR" sz="2400" b="1" dirty="0" smtClean="0">
              <a:solidFill>
                <a:srgbClr val="009900"/>
              </a:solidFill>
            </a:endParaRPr>
          </a:p>
          <a:p>
            <a:pPr algn="ctr"/>
            <a:r>
              <a:rPr lang="fr-FR" sz="2400" b="1" dirty="0">
                <a:solidFill>
                  <a:srgbClr val="009900"/>
                </a:solidFill>
              </a:rPr>
              <a:t>=</a:t>
            </a:r>
            <a:endParaRPr lang="fr-FR" sz="2400" b="1" dirty="0" smtClean="0">
              <a:solidFill>
                <a:srgbClr val="009900"/>
              </a:solidFill>
            </a:endParaRPr>
          </a:p>
          <a:p>
            <a:pPr algn="ctr"/>
            <a:r>
              <a:rPr lang="fr-FR" sz="2400" b="1" dirty="0" smtClean="0">
                <a:solidFill>
                  <a:srgbClr val="009900"/>
                </a:solidFill>
              </a:rPr>
              <a:t>1 Ton </a:t>
            </a:r>
            <a:r>
              <a:rPr lang="fr-FR" sz="2400" b="1" dirty="0" err="1" smtClean="0">
                <a:solidFill>
                  <a:srgbClr val="009900"/>
                </a:solidFill>
              </a:rPr>
              <a:t>sustainable</a:t>
            </a:r>
            <a:r>
              <a:rPr lang="fr-FR" sz="2400" b="1" dirty="0" smtClean="0">
                <a:solidFill>
                  <a:srgbClr val="009900"/>
                </a:solidFill>
              </a:rPr>
              <a:t> and </a:t>
            </a:r>
            <a:r>
              <a:rPr lang="fr-FR" sz="2400" b="1" dirty="0" err="1" smtClean="0">
                <a:solidFill>
                  <a:srgbClr val="009900"/>
                </a:solidFill>
              </a:rPr>
              <a:t>affordable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err="1" smtClean="0">
                <a:solidFill>
                  <a:srgbClr val="009900"/>
                </a:solidFill>
              </a:rPr>
              <a:t>material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err="1" smtClean="0">
                <a:solidFill>
                  <a:srgbClr val="009900"/>
                </a:solidFill>
              </a:rPr>
              <a:t>produced</a:t>
            </a:r>
            <a:endParaRPr lang="fr-FR" sz="2400" b="1" dirty="0" smtClean="0">
              <a:solidFill>
                <a:srgbClr val="009900"/>
              </a:solidFill>
            </a:endParaRPr>
          </a:p>
          <a:p>
            <a:pPr algn="ctr"/>
            <a:r>
              <a:rPr lang="fr-FR" sz="2400" b="1" dirty="0" smtClean="0">
                <a:solidFill>
                  <a:srgbClr val="009900"/>
                </a:solidFill>
              </a:rPr>
              <a:t>= </a:t>
            </a:r>
          </a:p>
          <a:p>
            <a:pPr algn="ctr"/>
            <a:r>
              <a:rPr lang="fr-FR" sz="2400" b="1" dirty="0" smtClean="0">
                <a:solidFill>
                  <a:srgbClr val="009900"/>
                </a:solidFill>
              </a:rPr>
              <a:t>1 Ton </a:t>
            </a:r>
            <a:r>
              <a:rPr lang="fr-FR" sz="2400" b="1" dirty="0" err="1" smtClean="0">
                <a:solidFill>
                  <a:srgbClr val="009900"/>
                </a:solidFill>
              </a:rPr>
              <a:t>natural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err="1" smtClean="0">
                <a:solidFill>
                  <a:srgbClr val="009900"/>
                </a:solidFill>
              </a:rPr>
              <a:t>resources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err="1" smtClean="0">
                <a:solidFill>
                  <a:srgbClr val="009900"/>
                </a:solidFill>
              </a:rPr>
              <a:t>preserved</a:t>
            </a:r>
            <a:endParaRPr lang="fr-FR" sz="2400" b="1" dirty="0" smtClean="0">
              <a:solidFill>
                <a:srgbClr val="0099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22" y="3055118"/>
            <a:ext cx="1505442" cy="160982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77312" y="1166191"/>
            <a:ext cx="8966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RECNOREC 4 major issues</a:t>
            </a:r>
            <a:endParaRPr lang="fr-F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1-Plastic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waste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management (-&gt;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innovative</a:t>
            </a:r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technology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2-Natural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recources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preservation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(-&gt; alternative to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wood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and plastic)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3-Industrial relocation (-&gt; local plants)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4-Inclusion and social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mixity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(-&gt; </a:t>
            </a:r>
            <a:r>
              <a:rPr lang="fr-FR" sz="2400" b="1" dirty="0" smtClean="0">
                <a:solidFill>
                  <a:srgbClr val="009900"/>
                </a:solidFill>
              </a:rPr>
              <a:t>modern and </a:t>
            </a:r>
            <a:r>
              <a:rPr lang="fr-FR" sz="2400" b="1" dirty="0" err="1" smtClean="0">
                <a:solidFill>
                  <a:srgbClr val="009900"/>
                </a:solidFill>
              </a:rPr>
              <a:t>fair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err="1" smtClean="0">
                <a:solidFill>
                  <a:srgbClr val="009900"/>
                </a:solidFill>
              </a:rPr>
              <a:t>wealth</a:t>
            </a:r>
            <a:r>
              <a:rPr lang="fr-FR" sz="2400" b="1" dirty="0" smtClean="0">
                <a:solidFill>
                  <a:srgbClr val="009900"/>
                </a:solidFill>
              </a:rPr>
              <a:t>-sharing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8856" y="136772"/>
            <a:ext cx="8995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RECNOREC SOLUTION </a:t>
            </a:r>
          </a:p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FOR SOCIAL 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AND ECONOMIC BENEFITS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8856" y="1150875"/>
            <a:ext cx="4178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An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industrial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network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Local-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scaled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plants</a:t>
            </a:r>
          </a:p>
          <a:p>
            <a:pPr algn="ct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Environment-friendly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partners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Short-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channels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economy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Promote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local production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339" y="1569461"/>
            <a:ext cx="958438" cy="9584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25" y="1536252"/>
            <a:ext cx="1052209" cy="105220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81" y="1721317"/>
            <a:ext cx="1248529" cy="124852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166" y="1971040"/>
            <a:ext cx="1404860" cy="14048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73" y="2817976"/>
            <a:ext cx="694660" cy="694660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547" y="1309017"/>
            <a:ext cx="694660" cy="69466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93" y="1445953"/>
            <a:ext cx="694660" cy="6946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311531" y="968899"/>
            <a:ext cx="2613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9900"/>
                </a:solidFill>
              </a:rPr>
              <a:t>Social business</a:t>
            </a:r>
          </a:p>
          <a:p>
            <a:pPr algn="ctr"/>
            <a:r>
              <a:rPr lang="fr-FR" sz="2800" b="1" dirty="0" smtClean="0">
                <a:solidFill>
                  <a:srgbClr val="009900"/>
                </a:solidFill>
              </a:rPr>
              <a:t>network</a:t>
            </a:r>
            <a:endParaRPr lang="fr-FR" sz="2800" b="1" dirty="0">
              <a:solidFill>
                <a:srgbClr val="0099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374" y="2897880"/>
            <a:ext cx="694660" cy="69466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54" y="2576413"/>
            <a:ext cx="694660" cy="69466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3256680" y="3672109"/>
            <a:ext cx="59062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Minimum 30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created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jobs / plant</a:t>
            </a:r>
          </a:p>
          <a:p>
            <a:pPr algn="ct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Consolidate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local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economic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network and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existing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jobs</a:t>
            </a:r>
          </a:p>
          <a:p>
            <a:pPr algn="ct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Partnerships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with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local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craft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-people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Inclusion and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diversity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 flipH="1">
            <a:off x="318971" y="2971188"/>
            <a:ext cx="3291093" cy="3227600"/>
            <a:chOff x="4576659" y="3092972"/>
            <a:chExt cx="3064119" cy="3263694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97" r="47171" b="-1"/>
            <a:stretch/>
          </p:blipFill>
          <p:spPr>
            <a:xfrm>
              <a:off x="6730491" y="3921355"/>
              <a:ext cx="910287" cy="970938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97" r="47171" b="-1"/>
            <a:stretch/>
          </p:blipFill>
          <p:spPr>
            <a:xfrm>
              <a:off x="6341690" y="3258255"/>
              <a:ext cx="818986" cy="873554"/>
            </a:xfrm>
            <a:prstGeom prst="rect">
              <a:avLst/>
            </a:prstGeom>
          </p:spPr>
        </p:pic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2697" r="74894" b="-1"/>
            <a:stretch/>
          </p:blipFill>
          <p:spPr>
            <a:xfrm>
              <a:off x="5159050" y="3815693"/>
              <a:ext cx="482927" cy="1083886"/>
            </a:xfrm>
            <a:prstGeom prst="rect">
              <a:avLst/>
            </a:prstGeom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56" t="-12697" r="47171" b="-1"/>
            <a:stretch/>
          </p:blipFill>
          <p:spPr>
            <a:xfrm>
              <a:off x="4860757" y="3098457"/>
              <a:ext cx="382487" cy="873554"/>
            </a:xfrm>
            <a:prstGeom prst="rect">
              <a:avLst/>
            </a:prstGeom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1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97" r="47171" b="-1"/>
            <a:stretch/>
          </p:blipFill>
          <p:spPr>
            <a:xfrm>
              <a:off x="5610413" y="3946490"/>
              <a:ext cx="995310" cy="1061626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09" t="-12697" r="47171" b="-1"/>
            <a:stretch/>
          </p:blipFill>
          <p:spPr>
            <a:xfrm>
              <a:off x="6344858" y="4567142"/>
              <a:ext cx="601717" cy="1193016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68" t="-12697" r="47171" b="-1"/>
            <a:stretch/>
          </p:blipFill>
          <p:spPr>
            <a:xfrm>
              <a:off x="6708935" y="5163650"/>
              <a:ext cx="539046" cy="119301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14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09" t="-12697" r="47171" b="-1"/>
            <a:stretch/>
          </p:blipFill>
          <p:spPr>
            <a:xfrm>
              <a:off x="6856547" y="4334298"/>
              <a:ext cx="546676" cy="1083886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 rotWithShape="1">
            <a:blip r:embed="rId1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-12697" r="74894" b="-1"/>
            <a:stretch/>
          </p:blipFill>
          <p:spPr>
            <a:xfrm>
              <a:off x="5550016" y="3242560"/>
              <a:ext cx="401809" cy="901824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97" r="76832" b="-1"/>
            <a:stretch/>
          </p:blipFill>
          <p:spPr>
            <a:xfrm>
              <a:off x="5998103" y="4787629"/>
              <a:ext cx="490499" cy="1193016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97" r="78570" b="-1"/>
            <a:stretch/>
          </p:blipFill>
          <p:spPr>
            <a:xfrm>
              <a:off x="4576659" y="3250857"/>
              <a:ext cx="332225" cy="873554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10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97" r="78570" b="-1"/>
            <a:stretch/>
          </p:blipFill>
          <p:spPr>
            <a:xfrm>
              <a:off x="7185634" y="3092972"/>
              <a:ext cx="332225" cy="873554"/>
            </a:xfrm>
            <a:prstGeom prst="rect">
              <a:avLst/>
            </a:prstGeom>
          </p:spPr>
        </p:pic>
      </p:grpSp>
      <p:sp>
        <p:nvSpPr>
          <p:cNvPr id="28" name="ZoneTexte 27"/>
          <p:cNvSpPr txBox="1"/>
          <p:nvPr/>
        </p:nvSpPr>
        <p:spPr>
          <a:xfrm>
            <a:off x="1438870" y="5438439"/>
            <a:ext cx="57013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Less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public charges</a:t>
            </a:r>
          </a:p>
          <a:p>
            <a:pPr algn="ct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Limit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unemployment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More local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growth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Improve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environmental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targets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55" b="100000" l="690" r="987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494" y="5337180"/>
            <a:ext cx="971952" cy="967483"/>
          </a:xfrm>
          <a:prstGeom prst="rect">
            <a:avLst/>
          </a:prstGeom>
          <a:noFill/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739" y="5895477"/>
            <a:ext cx="625510" cy="625510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3614" y1="51299" x2="23614" y2="51299"/>
                        <a14:foregroundMark x1="30595" y1="49351" x2="30595" y2="49351"/>
                        <a14:foregroundMark x1="35626" y1="48701" x2="35626" y2="48701"/>
                        <a14:foregroundMark x1="43532" y1="48701" x2="43532" y2="48701"/>
                        <a14:foregroundMark x1="47331" y1="51299" x2="47331" y2="51299"/>
                        <a14:foregroundMark x1="51540" y1="48701" x2="51540" y2="48701"/>
                        <a14:foregroundMark x1="54415" y1="50130" x2="54415" y2="50130"/>
                        <a14:foregroundMark x1="58008" y1="49740" x2="58008" y2="49740"/>
                        <a14:foregroundMark x1="26797" y1="48052" x2="26797" y2="48052"/>
                        <a14:foregroundMark x1="63860" y1="48312" x2="63860" y2="48312"/>
                        <a14:foregroundMark x1="61704" y1="46364" x2="61704" y2="46364"/>
                        <a14:foregroundMark x1="61088" y1="50909" x2="61088" y2="50909"/>
                        <a14:foregroundMark x1="67659" y1="50260" x2="67659" y2="50260"/>
                        <a14:foregroundMark x1="72895" y1="50130" x2="72895" y2="50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72" y="2324823"/>
            <a:ext cx="565769" cy="447271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3614" y1="51299" x2="23614" y2="51299"/>
                        <a14:foregroundMark x1="30595" y1="49351" x2="30595" y2="49351"/>
                        <a14:foregroundMark x1="35626" y1="48701" x2="35626" y2="48701"/>
                        <a14:foregroundMark x1="43532" y1="48701" x2="43532" y2="48701"/>
                        <a14:foregroundMark x1="47331" y1="51299" x2="47331" y2="51299"/>
                        <a14:foregroundMark x1="51540" y1="48701" x2="51540" y2="48701"/>
                        <a14:foregroundMark x1="54415" y1="50130" x2="54415" y2="50130"/>
                        <a14:foregroundMark x1="58008" y1="49740" x2="58008" y2="49740"/>
                        <a14:foregroundMark x1="26797" y1="48052" x2="26797" y2="48052"/>
                        <a14:foregroundMark x1="63860" y1="48312" x2="63860" y2="48312"/>
                        <a14:foregroundMark x1="61704" y1="46364" x2="61704" y2="46364"/>
                        <a14:foregroundMark x1="61088" y1="50909" x2="61088" y2="50909"/>
                        <a14:foregroundMark x1="67659" y1="50260" x2="67659" y2="50260"/>
                        <a14:foregroundMark x1="72895" y1="50130" x2="72895" y2="50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848" y="1727970"/>
            <a:ext cx="476838" cy="376966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3614" y1="51299" x2="23614" y2="51299"/>
                        <a14:foregroundMark x1="30595" y1="49351" x2="30595" y2="49351"/>
                        <a14:foregroundMark x1="35626" y1="48701" x2="35626" y2="48701"/>
                        <a14:foregroundMark x1="43532" y1="48701" x2="43532" y2="48701"/>
                        <a14:foregroundMark x1="47331" y1="51299" x2="47331" y2="51299"/>
                        <a14:foregroundMark x1="51540" y1="48701" x2="51540" y2="48701"/>
                        <a14:foregroundMark x1="54415" y1="50130" x2="54415" y2="50130"/>
                        <a14:foregroundMark x1="58008" y1="49740" x2="58008" y2="49740"/>
                        <a14:foregroundMark x1="26797" y1="48052" x2="26797" y2="48052"/>
                        <a14:foregroundMark x1="63860" y1="48312" x2="63860" y2="48312"/>
                        <a14:foregroundMark x1="61704" y1="46364" x2="61704" y2="46364"/>
                        <a14:foregroundMark x1="61088" y1="50909" x2="61088" y2="50909"/>
                        <a14:foregroundMark x1="67659" y1="50260" x2="67659" y2="50260"/>
                        <a14:foregroundMark x1="72895" y1="50130" x2="72895" y2="50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118" y="2060139"/>
            <a:ext cx="565769" cy="447271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3614" y1="51299" x2="23614" y2="51299"/>
                        <a14:foregroundMark x1="30595" y1="49351" x2="30595" y2="49351"/>
                        <a14:foregroundMark x1="35626" y1="48701" x2="35626" y2="48701"/>
                        <a14:foregroundMark x1="43532" y1="48701" x2="43532" y2="48701"/>
                        <a14:foregroundMark x1="47331" y1="51299" x2="47331" y2="51299"/>
                        <a14:foregroundMark x1="51540" y1="48701" x2="51540" y2="48701"/>
                        <a14:foregroundMark x1="54415" y1="50130" x2="54415" y2="50130"/>
                        <a14:foregroundMark x1="58008" y1="49740" x2="58008" y2="49740"/>
                        <a14:foregroundMark x1="26797" y1="48052" x2="26797" y2="48052"/>
                        <a14:foregroundMark x1="63860" y1="48312" x2="63860" y2="48312"/>
                        <a14:foregroundMark x1="61704" y1="46364" x2="61704" y2="46364"/>
                        <a14:foregroundMark x1="61088" y1="50909" x2="61088" y2="50909"/>
                        <a14:foregroundMark x1="67659" y1="50260" x2="67659" y2="50260"/>
                        <a14:foregroundMark x1="72895" y1="50130" x2="72895" y2="501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07" y="1815439"/>
            <a:ext cx="362980" cy="28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9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51" y="3860798"/>
            <a:ext cx="3327169" cy="24953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928" y="1962491"/>
            <a:ext cx="2868805" cy="215160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08230" y="453293"/>
            <a:ext cx="8857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RECNOREC 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INCREDIBLE TECHNOLOGY</a:t>
            </a:r>
            <a:endParaRPr lang="fr-FR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7435" y="991117"/>
            <a:ext cx="35714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Already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operating</a:t>
            </a:r>
          </a:p>
          <a:p>
            <a:pPr algn="ct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Craft-technology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small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scale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Various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plants in South-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America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Empirical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and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family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know-how</a:t>
            </a:r>
          </a:p>
          <a:p>
            <a:pPr algn="ct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Passionate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Social entrepreneurs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962" y="70914"/>
            <a:ext cx="2754273" cy="206570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705805" y="2210334"/>
            <a:ext cx="24762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Large range of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waste</a:t>
            </a:r>
            <a:endParaRPr lang="fr-F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Local municipal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waste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Farmers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dirty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plastics</a:t>
            </a:r>
          </a:p>
          <a:p>
            <a:pPr algn="ct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Industrial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waste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etc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19220" y="4893959"/>
            <a:ext cx="4924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Large range of applications</a:t>
            </a:r>
          </a:p>
          <a:p>
            <a:pPr algn="ct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Beautiful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recyclable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material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Strong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and multi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shapable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227435" y="2897668"/>
            <a:ext cx="3571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9900"/>
                </a:solidFill>
              </a:rPr>
              <a:t>Machines </a:t>
            </a:r>
            <a:r>
              <a:rPr lang="fr-FR" sz="2400" b="1" dirty="0" err="1" smtClean="0">
                <a:solidFill>
                  <a:srgbClr val="009900"/>
                </a:solidFill>
              </a:rPr>
              <a:t>operate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err="1" smtClean="0">
                <a:solidFill>
                  <a:srgbClr val="009900"/>
                </a:solidFill>
              </a:rPr>
              <a:t>through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err="1" smtClean="0">
                <a:solidFill>
                  <a:srgbClr val="009900"/>
                </a:solidFill>
              </a:rPr>
              <a:t>specific</a:t>
            </a:r>
            <a:r>
              <a:rPr lang="fr-FR" sz="2400" b="1" dirty="0" smtClean="0">
                <a:solidFill>
                  <a:srgbClr val="009900"/>
                </a:solidFill>
              </a:rPr>
              <a:t> </a:t>
            </a:r>
            <a:r>
              <a:rPr lang="fr-FR" sz="2400" b="1" dirty="0" err="1" smtClean="0">
                <a:solidFill>
                  <a:srgbClr val="009900"/>
                </a:solidFill>
              </a:rPr>
              <a:t>waste</a:t>
            </a:r>
            <a:r>
              <a:rPr lang="fr-FR" sz="2400" b="1" dirty="0" smtClean="0">
                <a:solidFill>
                  <a:srgbClr val="009900"/>
                </a:solidFill>
              </a:rPr>
              <a:t> « </a:t>
            </a:r>
            <a:r>
              <a:rPr lang="fr-FR" sz="2400" b="1" dirty="0" err="1" smtClean="0">
                <a:solidFill>
                  <a:srgbClr val="009900"/>
                </a:solidFill>
              </a:rPr>
              <a:t>recipes</a:t>
            </a:r>
            <a:r>
              <a:rPr lang="fr-FR" sz="2400" b="1" dirty="0" smtClean="0">
                <a:solidFill>
                  <a:srgbClr val="009900"/>
                </a:solidFill>
              </a:rPr>
              <a:t> »</a:t>
            </a:r>
            <a:endParaRPr lang="fr-FR" sz="2000" b="1" dirty="0" smtClean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8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234643" y="4540525"/>
            <a:ext cx="654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2021-Industrial Plants: a plant for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each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territory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ocal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scalable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waste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solution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Minimum transport</a:t>
            </a: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Maximum job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creations</a:t>
            </a:r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Inclusion and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diversity</a:t>
            </a:r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396" y="4589107"/>
            <a:ext cx="958438" cy="958438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682" y="4555898"/>
            <a:ext cx="1052209" cy="105220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34643" y="183664"/>
            <a:ext cx="8909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RECNOREC PLANS 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AN INDUSTRIAL SCALING-UP THROUGH 3 STAGES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34643" y="1554963"/>
            <a:ext cx="766336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2018-Worshop: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transform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Final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Waste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into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sustainable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material</a:t>
            </a:r>
            <a:endParaRPr lang="fr-F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Adapt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to local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waste</a:t>
            </a:r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Find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best applications</a:t>
            </a:r>
          </a:p>
          <a:p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Create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Social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industry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operational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model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234643" y="3309586"/>
            <a:ext cx="6087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2019-Prototype: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scale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up 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craft-technology</a:t>
            </a:r>
            <a:endParaRPr lang="fr-FR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From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300 Tons/y to 30 000 Tons/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year</a:t>
            </a:r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Scaled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for 200 000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inhab</a:t>
            </a:r>
            <a:r>
              <a:rPr lang="fr-FR" dirty="0" smtClean="0">
                <a:solidFill>
                  <a:schemeClr val="accent5">
                    <a:lumMod val="75000"/>
                  </a:schemeClr>
                </a:solidFill>
              </a:rPr>
              <a:t> 30% final </a:t>
            </a:r>
            <a:r>
              <a:rPr lang="fr-FR" dirty="0" err="1" smtClean="0">
                <a:solidFill>
                  <a:schemeClr val="accent5">
                    <a:lumMod val="75000"/>
                  </a:schemeClr>
                </a:solidFill>
              </a:rPr>
              <a:t>waste</a:t>
            </a:r>
            <a:endParaRPr lang="fr-FR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34" y="1761409"/>
            <a:ext cx="1134818" cy="1139432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05" y="3624577"/>
            <a:ext cx="481160" cy="48116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269276" y="1962107"/>
            <a:ext cx="1874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9900"/>
                </a:solidFill>
              </a:rPr>
              <a:t>R&amp;D + innovation</a:t>
            </a:r>
            <a:endParaRPr lang="fr-FR" sz="2800" b="1" dirty="0">
              <a:solidFill>
                <a:srgbClr val="009900"/>
              </a:solidFill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155" y="3021643"/>
            <a:ext cx="1248529" cy="1248529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7334652" y="4176790"/>
            <a:ext cx="1874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9900"/>
                </a:solidFill>
              </a:rPr>
              <a:t>Social business</a:t>
            </a:r>
            <a:endParaRPr lang="fr-FR" sz="2800" b="1" dirty="0">
              <a:solidFill>
                <a:srgbClr val="009900"/>
              </a:solidFill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38" y="4740963"/>
            <a:ext cx="1248529" cy="1248529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223" y="4990686"/>
            <a:ext cx="1404860" cy="1404860"/>
          </a:xfrm>
          <a:prstGeom prst="rect">
            <a:avLst/>
          </a:prstGeom>
        </p:spPr>
      </p:pic>
      <p:sp>
        <p:nvSpPr>
          <p:cNvPr id="29" name="Forme libre 28"/>
          <p:cNvSpPr/>
          <p:nvPr/>
        </p:nvSpPr>
        <p:spPr>
          <a:xfrm>
            <a:off x="6029010" y="3154508"/>
            <a:ext cx="1179677" cy="598578"/>
          </a:xfrm>
          <a:custGeom>
            <a:avLst/>
            <a:gdLst>
              <a:gd name="connsiteX0" fmla="*/ 0 w 1266092"/>
              <a:gd name="connsiteY0" fmla="*/ 525642 h 525642"/>
              <a:gd name="connsiteX1" fmla="*/ 452176 w 1266092"/>
              <a:gd name="connsiteY1" fmla="*/ 3128 h 525642"/>
              <a:gd name="connsiteX2" fmla="*/ 1266092 w 1266092"/>
              <a:gd name="connsiteY2" fmla="*/ 294530 h 525642"/>
              <a:gd name="connsiteX3" fmla="*/ 1266092 w 1266092"/>
              <a:gd name="connsiteY3" fmla="*/ 294530 h 525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6092" h="525642">
                <a:moveTo>
                  <a:pt x="0" y="525642"/>
                </a:moveTo>
                <a:cubicBezTo>
                  <a:pt x="120580" y="283644"/>
                  <a:pt x="241161" y="41647"/>
                  <a:pt x="452176" y="3128"/>
                </a:cubicBezTo>
                <a:cubicBezTo>
                  <a:pt x="663191" y="-35391"/>
                  <a:pt x="1266092" y="294530"/>
                  <a:pt x="1266092" y="294530"/>
                </a:cubicBezTo>
                <a:lnTo>
                  <a:pt x="1266092" y="294530"/>
                </a:lnTo>
              </a:path>
            </a:pathLst>
          </a:custGeom>
          <a:noFill/>
          <a:ln w="50800">
            <a:solidFill>
              <a:srgbClr val="0099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4963396" y="2901669"/>
            <a:ext cx="1874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9900"/>
                </a:solidFill>
              </a:rPr>
              <a:t> </a:t>
            </a:r>
            <a:r>
              <a:rPr lang="fr-FR" sz="2400" b="1" dirty="0" smtClean="0">
                <a:solidFill>
                  <a:srgbClr val="009900"/>
                </a:solidFill>
              </a:rPr>
              <a:t>x 100 </a:t>
            </a:r>
            <a:endParaRPr lang="fr-FR" sz="24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1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5900" y="453293"/>
            <a:ext cx="8826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RECNOREC </a:t>
            </a:r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IMMEDIATE, SHORT AND MEDIUM TERM…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15900" y="1156707"/>
            <a:ext cx="311530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Workshop (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mid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2018)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20 kg/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hour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Investment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30 k€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R&amp;D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cost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100 k€</a:t>
            </a:r>
          </a:p>
          <a:p>
            <a:pPr algn="ctr"/>
            <a:r>
              <a:rPr lang="fr-FR" sz="2000" dirty="0" err="1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ther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cost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170 k€ 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2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persons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Turnover 10 k€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364554" y="1156708"/>
            <a:ext cx="2925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Prototype (</a:t>
            </a:r>
            <a:r>
              <a:rPr lang="fr-FR" sz="2400" b="1" dirty="0" err="1" smtClean="0">
                <a:solidFill>
                  <a:schemeClr val="accent5">
                    <a:lumMod val="75000"/>
                  </a:schemeClr>
                </a:solidFill>
              </a:rPr>
              <a:t>Mid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2019)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500 Tons/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year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Investment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800 k€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R&amp;D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cost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300 k€</a:t>
            </a:r>
          </a:p>
          <a:p>
            <a:pPr algn="ctr"/>
            <a:r>
              <a:rPr lang="fr-FR" sz="2000" dirty="0" err="1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ther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cost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550 k€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6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persons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Turnover 130 k€</a:t>
            </a:r>
            <a:endParaRPr lang="fr-F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476366" y="1156707"/>
            <a:ext cx="2558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fr-FR" sz="2400" b="1" baseline="30000" dirty="0" smtClean="0">
                <a:solidFill>
                  <a:schemeClr val="accent5">
                    <a:lumMod val="75000"/>
                  </a:schemeClr>
                </a:solidFill>
              </a:rPr>
              <a:t>st</a:t>
            </a:r>
            <a:r>
              <a:rPr lang="fr-FR" sz="2400" b="1" dirty="0" smtClean="0">
                <a:solidFill>
                  <a:schemeClr val="accent5">
                    <a:lumMod val="75000"/>
                  </a:schemeClr>
                </a:solidFill>
              </a:rPr>
              <a:t> Plant (2021)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30 000 Tons/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year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Investment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12 000 k€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R&amp;D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cost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800 k€</a:t>
            </a:r>
          </a:p>
          <a:p>
            <a:pPr algn="ctr"/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Other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cost</a:t>
            </a:r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 7 500 k€</a:t>
            </a: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30 </a:t>
            </a:r>
            <a:r>
              <a:rPr lang="fr-FR" sz="2000" dirty="0" err="1" smtClean="0">
                <a:solidFill>
                  <a:schemeClr val="accent5">
                    <a:lumMod val="75000"/>
                  </a:schemeClr>
                </a:solidFill>
              </a:rPr>
              <a:t>persons</a:t>
            </a:r>
            <a:endParaRPr lang="fr-F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</a:rPr>
              <a:t>Turnover 12 600 k€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37" y="4327853"/>
            <a:ext cx="1025100" cy="10251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84" y="4913217"/>
            <a:ext cx="439736" cy="43973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91" y="2954804"/>
            <a:ext cx="2398149" cy="239814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5" y="5420976"/>
            <a:ext cx="1089249" cy="81693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158" y="5342527"/>
            <a:ext cx="2225675" cy="89538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0933" y="5580040"/>
            <a:ext cx="1272507" cy="95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3682</TotalTime>
  <Words>576</Words>
  <Application>Microsoft Office PowerPoint</Application>
  <PresentationFormat>Affichage à l'écran (4:3)</PresentationFormat>
  <Paragraphs>150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Concert One</vt:lpstr>
      <vt:lpstr>MS Mincho</vt:lpstr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Ugoline</dc:creator>
  <cp:lastModifiedBy>Ugoline</cp:lastModifiedBy>
  <cp:revision>116</cp:revision>
  <dcterms:created xsi:type="dcterms:W3CDTF">2018-03-03T13:10:58Z</dcterms:created>
  <dcterms:modified xsi:type="dcterms:W3CDTF">2018-03-15T00:00:16Z</dcterms:modified>
</cp:coreProperties>
</file>